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328" r:id="rId5"/>
    <p:sldId id="336" r:id="rId6"/>
    <p:sldId id="330" r:id="rId7"/>
    <p:sldId id="331" r:id="rId8"/>
    <p:sldId id="329" r:id="rId9"/>
    <p:sldId id="332" r:id="rId10"/>
    <p:sldId id="333" r:id="rId11"/>
    <p:sldId id="334" r:id="rId12"/>
    <p:sldId id="335" r:id="rId13"/>
    <p:sldId id="33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4344B-FB5C-4473-994D-BB72018DE19E}" v="1" dt="2021-02-28T14:29:15.6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ant Kumar" userId="S::abhishekkumar48674@iitkgp.ac.in::09390170-50e4-4635-93ce-d1ca6031a7e1" providerId="AD" clId="Web-{A634344B-FB5C-4473-994D-BB72018DE19E}"/>
    <pc:docChg chg="modSld">
      <pc:chgData name="Abhishant Kumar" userId="S::abhishekkumar48674@iitkgp.ac.in::09390170-50e4-4635-93ce-d1ca6031a7e1" providerId="AD" clId="Web-{A634344B-FB5C-4473-994D-BB72018DE19E}" dt="2021-02-28T14:29:15.658" v="0" actId="1076"/>
      <pc:docMkLst>
        <pc:docMk/>
      </pc:docMkLst>
      <pc:sldChg chg="modSp">
        <pc:chgData name="Abhishant Kumar" userId="S::abhishekkumar48674@iitkgp.ac.in::09390170-50e4-4635-93ce-d1ca6031a7e1" providerId="AD" clId="Web-{A634344B-FB5C-4473-994D-BB72018DE19E}" dt="2021-02-28T14:29:15.658" v="0" actId="1076"/>
        <pc:sldMkLst>
          <pc:docMk/>
          <pc:sldMk cId="0" sldId="333"/>
        </pc:sldMkLst>
        <pc:spChg chg="mod">
          <ac:chgData name="Abhishant Kumar" userId="S::abhishekkumar48674@iitkgp.ac.in::09390170-50e4-4635-93ce-d1ca6031a7e1" providerId="AD" clId="Web-{A634344B-FB5C-4473-994D-BB72018DE19E}" dt="2021-02-28T14:29:15.658" v="0" actId="1076"/>
          <ac:spMkLst>
            <pc:docMk/>
            <pc:sldMk cId="0" sldId="333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125576" y="881063"/>
            <a:ext cx="8066424" cy="1778934"/>
          </a:xfrm>
          <a:prstGeom prst="rect">
            <a:avLst/>
          </a:prstGeom>
          <a:solidFill>
            <a:srgbClr val="BDBFB5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" y="2659997"/>
            <a:ext cx="9732818" cy="564496"/>
          </a:xfrm>
          <a:custGeom>
            <a:avLst/>
            <a:gdLst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8029575 w 8029575"/>
              <a:gd name="connsiteY2" fmla="*/ 815975 h 815975"/>
              <a:gd name="connsiteX3" fmla="*/ 0 w 8029575"/>
              <a:gd name="connsiteY3" fmla="*/ 815975 h 815975"/>
              <a:gd name="connsiteX4" fmla="*/ 0 w 8029575"/>
              <a:gd name="connsiteY4" fmla="*/ 0 h 815975"/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7696200 w 8029575"/>
              <a:gd name="connsiteY2" fmla="*/ 806450 h 815975"/>
              <a:gd name="connsiteX3" fmla="*/ 0 w 8029575"/>
              <a:gd name="connsiteY3" fmla="*/ 815975 h 815975"/>
              <a:gd name="connsiteX4" fmla="*/ 0 w 8029575"/>
              <a:gd name="connsiteY4" fmla="*/ 0 h 815975"/>
              <a:gd name="connsiteX0" fmla="*/ 0 w 8029575"/>
              <a:gd name="connsiteY0" fmla="*/ 0 h 815975"/>
              <a:gd name="connsiteX1" fmla="*/ 8029575 w 8029575"/>
              <a:gd name="connsiteY1" fmla="*/ 0 h 815975"/>
              <a:gd name="connsiteX2" fmla="*/ 7649901 w 8029575"/>
              <a:gd name="connsiteY2" fmla="*/ 806450 h 815975"/>
              <a:gd name="connsiteX3" fmla="*/ 0 w 8029575"/>
              <a:gd name="connsiteY3" fmla="*/ 815975 h 815975"/>
              <a:gd name="connsiteX4" fmla="*/ 0 w 8029575"/>
              <a:gd name="connsiteY4" fmla="*/ 0 h 81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75" h="815975">
                <a:moveTo>
                  <a:pt x="0" y="0"/>
                </a:moveTo>
                <a:lnTo>
                  <a:pt x="8029575" y="0"/>
                </a:lnTo>
                <a:lnTo>
                  <a:pt x="7649901" y="806450"/>
                </a:lnTo>
                <a:lnTo>
                  <a:pt x="0" y="815975"/>
                </a:lnTo>
                <a:lnTo>
                  <a:pt x="0" y="0"/>
                </a:lnTo>
                <a:close/>
              </a:path>
            </a:pathLst>
          </a:custGeom>
          <a:solidFill>
            <a:srgbClr val="C8D0DE"/>
          </a:solidFill>
          <a:ln>
            <a:noFill/>
          </a:ln>
        </p:spPr>
        <p:txBody>
          <a:bodyPr wrap="none" anchor="ctr"/>
          <a:lstStyle>
            <a:lvl1pPr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 defTabSz="1019175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algn="ctr" eaLnBrk="1" hangingPunct="1">
              <a:defRPr/>
            </a:pPr>
            <a:endParaRPr lang="en-AU" altLang="en-US" sz="1765"/>
          </a:p>
        </p:txBody>
      </p:sp>
      <p:sp>
        <p:nvSpPr>
          <p:cNvPr id="6" name="Rectangle 26"/>
          <p:cNvSpPr>
            <a:spLocks noChangeArrowheads="1"/>
          </p:cNvSpPr>
          <p:nvPr/>
        </p:nvSpPr>
        <p:spPr bwMode="auto">
          <a:xfrm>
            <a:off x="1425864" y="881063"/>
            <a:ext cx="1654848" cy="1781735"/>
          </a:xfrm>
          <a:custGeom>
            <a:avLst/>
            <a:gdLst>
              <a:gd name="connsiteX0" fmla="*/ 0 w 758825"/>
              <a:gd name="connsiteY0" fmla="*/ 0 h 2016327"/>
              <a:gd name="connsiteX1" fmla="*/ 758825 w 758825"/>
              <a:gd name="connsiteY1" fmla="*/ 0 h 2016327"/>
              <a:gd name="connsiteX2" fmla="*/ 758825 w 758825"/>
              <a:gd name="connsiteY2" fmla="*/ 2016327 h 2016327"/>
              <a:gd name="connsiteX3" fmla="*/ 0 w 758825"/>
              <a:gd name="connsiteY3" fmla="*/ 2016327 h 2016327"/>
              <a:gd name="connsiteX4" fmla="*/ 0 w 758825"/>
              <a:gd name="connsiteY4" fmla="*/ 0 h 2016327"/>
              <a:gd name="connsiteX0" fmla="*/ 584200 w 1343025"/>
              <a:gd name="connsiteY0" fmla="*/ 0 h 2041727"/>
              <a:gd name="connsiteX1" fmla="*/ 1343025 w 1343025"/>
              <a:gd name="connsiteY1" fmla="*/ 0 h 2041727"/>
              <a:gd name="connsiteX2" fmla="*/ 1343025 w 1343025"/>
              <a:gd name="connsiteY2" fmla="*/ 2016327 h 2041727"/>
              <a:gd name="connsiteX3" fmla="*/ 0 w 1343025"/>
              <a:gd name="connsiteY3" fmla="*/ 2041727 h 2041727"/>
              <a:gd name="connsiteX4" fmla="*/ 584200 w 1343025"/>
              <a:gd name="connsiteY4" fmla="*/ 0 h 2041727"/>
              <a:gd name="connsiteX0" fmla="*/ 584200 w 1343025"/>
              <a:gd name="connsiteY0" fmla="*/ 0 h 2016327"/>
              <a:gd name="connsiteX1" fmla="*/ 1343025 w 1343025"/>
              <a:gd name="connsiteY1" fmla="*/ 0 h 2016327"/>
              <a:gd name="connsiteX2" fmla="*/ 1343025 w 1343025"/>
              <a:gd name="connsiteY2" fmla="*/ 2016327 h 2016327"/>
              <a:gd name="connsiteX3" fmla="*/ 0 w 1343025"/>
              <a:gd name="connsiteY3" fmla="*/ 2014018 h 2016327"/>
              <a:gd name="connsiteX4" fmla="*/ 584200 w 1343025"/>
              <a:gd name="connsiteY4" fmla="*/ 0 h 2016327"/>
              <a:gd name="connsiteX0" fmla="*/ 595284 w 1354109"/>
              <a:gd name="connsiteY0" fmla="*/ 0 h 2016327"/>
              <a:gd name="connsiteX1" fmla="*/ 1354109 w 1354109"/>
              <a:gd name="connsiteY1" fmla="*/ 0 h 2016327"/>
              <a:gd name="connsiteX2" fmla="*/ 1354109 w 1354109"/>
              <a:gd name="connsiteY2" fmla="*/ 2016327 h 2016327"/>
              <a:gd name="connsiteX3" fmla="*/ 0 w 1354109"/>
              <a:gd name="connsiteY3" fmla="*/ 2008477 h 2016327"/>
              <a:gd name="connsiteX4" fmla="*/ 595284 w 1354109"/>
              <a:gd name="connsiteY4" fmla="*/ 0 h 2016327"/>
              <a:gd name="connsiteX0" fmla="*/ 595284 w 1354109"/>
              <a:gd name="connsiteY0" fmla="*/ 0 h 2016327"/>
              <a:gd name="connsiteX1" fmla="*/ 1354109 w 1354109"/>
              <a:gd name="connsiteY1" fmla="*/ 0 h 2016327"/>
              <a:gd name="connsiteX2" fmla="*/ 1354109 w 1354109"/>
              <a:gd name="connsiteY2" fmla="*/ 2016327 h 2016327"/>
              <a:gd name="connsiteX3" fmla="*/ 0 w 1354109"/>
              <a:gd name="connsiteY3" fmla="*/ 2008477 h 2016327"/>
              <a:gd name="connsiteX4" fmla="*/ 595284 w 1354109"/>
              <a:gd name="connsiteY4" fmla="*/ 0 h 2016327"/>
              <a:gd name="connsiteX0" fmla="*/ 595284 w 1354109"/>
              <a:gd name="connsiteY0" fmla="*/ 0 h 2030644"/>
              <a:gd name="connsiteX1" fmla="*/ 1354109 w 1354109"/>
              <a:gd name="connsiteY1" fmla="*/ 0 h 2030644"/>
              <a:gd name="connsiteX2" fmla="*/ 1354109 w 1354109"/>
              <a:gd name="connsiteY2" fmla="*/ 2016327 h 2030644"/>
              <a:gd name="connsiteX3" fmla="*/ 0 w 1354109"/>
              <a:gd name="connsiteY3" fmla="*/ 2030644 h 2030644"/>
              <a:gd name="connsiteX4" fmla="*/ 595284 w 1354109"/>
              <a:gd name="connsiteY4" fmla="*/ 0 h 2030644"/>
              <a:gd name="connsiteX0" fmla="*/ 606368 w 1365193"/>
              <a:gd name="connsiteY0" fmla="*/ 0 h 2025102"/>
              <a:gd name="connsiteX1" fmla="*/ 1365193 w 1365193"/>
              <a:gd name="connsiteY1" fmla="*/ 0 h 2025102"/>
              <a:gd name="connsiteX2" fmla="*/ 1365193 w 1365193"/>
              <a:gd name="connsiteY2" fmla="*/ 2016327 h 2025102"/>
              <a:gd name="connsiteX3" fmla="*/ 0 w 1365193"/>
              <a:gd name="connsiteY3" fmla="*/ 2025102 h 2025102"/>
              <a:gd name="connsiteX4" fmla="*/ 606368 w 1365193"/>
              <a:gd name="connsiteY4" fmla="*/ 0 h 2025102"/>
              <a:gd name="connsiteX0" fmla="*/ 606368 w 1365193"/>
              <a:gd name="connsiteY0" fmla="*/ 0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606368 w 1365193"/>
              <a:gd name="connsiteY4" fmla="*/ 0 h 2019560"/>
              <a:gd name="connsiteX0" fmla="*/ 1073093 w 1365193"/>
              <a:gd name="connsiteY0" fmla="*/ 4763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1073093 w 1365193"/>
              <a:gd name="connsiteY4" fmla="*/ 4763 h 2019560"/>
              <a:gd name="connsiteX0" fmla="*/ 1073093 w 1365193"/>
              <a:gd name="connsiteY0" fmla="*/ 0 h 2024322"/>
              <a:gd name="connsiteX1" fmla="*/ 1365193 w 1365193"/>
              <a:gd name="connsiteY1" fmla="*/ 4762 h 2024322"/>
              <a:gd name="connsiteX2" fmla="*/ 1365193 w 1365193"/>
              <a:gd name="connsiteY2" fmla="*/ 2021089 h 2024322"/>
              <a:gd name="connsiteX3" fmla="*/ 0 w 1365193"/>
              <a:gd name="connsiteY3" fmla="*/ 2024322 h 2024322"/>
              <a:gd name="connsiteX4" fmla="*/ 1073093 w 1365193"/>
              <a:gd name="connsiteY4" fmla="*/ 0 h 2024322"/>
              <a:gd name="connsiteX0" fmla="*/ 1073093 w 1365193"/>
              <a:gd name="connsiteY0" fmla="*/ 1 h 2019560"/>
              <a:gd name="connsiteX1" fmla="*/ 1365193 w 1365193"/>
              <a:gd name="connsiteY1" fmla="*/ 0 h 2019560"/>
              <a:gd name="connsiteX2" fmla="*/ 1365193 w 1365193"/>
              <a:gd name="connsiteY2" fmla="*/ 2016327 h 2019560"/>
              <a:gd name="connsiteX3" fmla="*/ 0 w 1365193"/>
              <a:gd name="connsiteY3" fmla="*/ 2019560 h 2019560"/>
              <a:gd name="connsiteX4" fmla="*/ 1073093 w 1365193"/>
              <a:gd name="connsiteY4" fmla="*/ 1 h 201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5193" h="2019560">
                <a:moveTo>
                  <a:pt x="1073093" y="1"/>
                </a:moveTo>
                <a:lnTo>
                  <a:pt x="1365193" y="0"/>
                </a:lnTo>
                <a:lnTo>
                  <a:pt x="1365193" y="2016327"/>
                </a:lnTo>
                <a:lnTo>
                  <a:pt x="0" y="2019560"/>
                </a:lnTo>
                <a:lnTo>
                  <a:pt x="1073093" y="1"/>
                </a:lnTo>
                <a:close/>
              </a:path>
            </a:pathLst>
          </a:cu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7" name="Rectangle 27"/>
          <p:cNvSpPr>
            <a:spLocks noChangeArrowheads="1"/>
          </p:cNvSpPr>
          <p:nvPr/>
        </p:nvSpPr>
        <p:spPr bwMode="auto">
          <a:xfrm>
            <a:off x="3076864" y="881063"/>
            <a:ext cx="200121" cy="1778934"/>
          </a:xfrm>
          <a:prstGeom prst="rect">
            <a:avLst/>
          </a:prstGeom>
          <a:solidFill>
            <a:srgbClr val="FFCA21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3276985" y="881063"/>
            <a:ext cx="354061" cy="1778934"/>
          </a:xfrm>
          <a:prstGeom prst="rect">
            <a:avLst/>
          </a:prstGeom>
          <a:solidFill>
            <a:srgbClr val="883030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9" name="Rectangle 29"/>
          <p:cNvSpPr>
            <a:spLocks noChangeArrowheads="1"/>
          </p:cNvSpPr>
          <p:nvPr/>
        </p:nvSpPr>
        <p:spPr bwMode="auto">
          <a:xfrm>
            <a:off x="3629122" y="881063"/>
            <a:ext cx="919788" cy="1778934"/>
          </a:xfrm>
          <a:prstGeom prst="rect">
            <a:avLst/>
          </a:prstGeom>
          <a:solidFill>
            <a:srgbClr val="FFCA21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96198" y="4833938"/>
            <a:ext cx="1514378" cy="14637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9172864" y="6230471"/>
            <a:ext cx="2361045" cy="3096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hi-IN" sz="1412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योगः कर्मसु कौशलम्</a:t>
            </a:r>
            <a:endParaRPr lang="en-IN" sz="1412" b="1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71" y="3640512"/>
            <a:ext cx="5974772" cy="2589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908744" y="903475"/>
            <a:ext cx="7198590" cy="631313"/>
          </a:xfrm>
          <a:effectLst>
            <a:outerShdw blurRad="63500" dist="38099" dir="2700000" algn="ctr" rotWithShape="0">
              <a:srgbClr val="000000">
                <a:alpha val="74998"/>
              </a:srgbClr>
            </a:outerShdw>
          </a:effectLst>
        </p:spPr>
        <p:txBody>
          <a:bodyPr lIns="54864" tIns="264894"/>
          <a:lstStyle>
            <a:lvl1pPr>
              <a:defRPr sz="203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08744" y="1511394"/>
            <a:ext cx="7198590" cy="565810"/>
          </a:xfrm>
          <a:effectLst>
            <a:outerShdw blurRad="63500" dist="38099" dir="2700000" algn="ctr" rotWithShape="0">
              <a:srgbClr val="000000">
                <a:alpha val="74998"/>
              </a:srgbClr>
            </a:outerShdw>
          </a:effectLst>
        </p:spPr>
        <p:txBody>
          <a:bodyPr lIns="54864" tIns="54864"/>
          <a:lstStyle>
            <a:lvl1pPr>
              <a:lnSpc>
                <a:spcPct val="130000"/>
              </a:lnSpc>
              <a:spcAft>
                <a:spcPct val="25000"/>
              </a:spcAft>
              <a:defRPr sz="2294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82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9051" y="2124916"/>
            <a:ext cx="4024813" cy="24008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2908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64780" y="770405"/>
            <a:ext cx="1129084" cy="37161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6109" y="770405"/>
            <a:ext cx="2938361" cy="37161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2832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5197" y="770405"/>
            <a:ext cx="10498667" cy="56454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1595197" y="2124916"/>
            <a:ext cx="10498667" cy="537483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12930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611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047" y="4406713"/>
            <a:ext cx="10362045" cy="646103"/>
          </a:xfrm>
        </p:spPr>
        <p:txBody>
          <a:bodyPr/>
          <a:lstStyle>
            <a:lvl1pPr algn="l">
              <a:defRPr sz="353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4047" y="4032223"/>
            <a:ext cx="10362045" cy="374490"/>
          </a:xfrm>
        </p:spPr>
        <p:txBody>
          <a:bodyPr anchor="b"/>
          <a:lstStyle>
            <a:lvl1pPr marL="0" indent="0">
              <a:buNone/>
              <a:defRPr sz="1765"/>
            </a:lvl1pPr>
            <a:lvl2pPr marL="403433" indent="0">
              <a:buNone/>
              <a:defRPr sz="1588"/>
            </a:lvl2pPr>
            <a:lvl3pPr marL="806867" indent="0">
              <a:buNone/>
              <a:defRPr sz="1412"/>
            </a:lvl3pPr>
            <a:lvl4pPr marL="1210300" indent="0">
              <a:buNone/>
              <a:defRPr sz="1235"/>
            </a:lvl4pPr>
            <a:lvl5pPr marL="1613733" indent="0">
              <a:buNone/>
              <a:defRPr sz="1235"/>
            </a:lvl5pPr>
            <a:lvl6pPr marL="2017166" indent="0">
              <a:buNone/>
              <a:defRPr sz="1235"/>
            </a:lvl6pPr>
            <a:lvl7pPr marL="2420600" indent="0">
              <a:buNone/>
              <a:defRPr sz="1235"/>
            </a:lvl7pPr>
            <a:lvl8pPr marL="2824033" indent="0">
              <a:buNone/>
              <a:defRPr sz="1235"/>
            </a:lvl8pPr>
            <a:lvl9pPr marL="3227466" indent="0">
              <a:buNone/>
              <a:defRPr sz="12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000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5197" y="2124916"/>
            <a:ext cx="5156970" cy="2047320"/>
          </a:xfrm>
        </p:spPr>
        <p:txBody>
          <a:bodyPr/>
          <a:lstStyle>
            <a:lvl1pPr>
              <a:defRPr sz="2471"/>
            </a:lvl1pPr>
            <a:lvl2pPr>
              <a:defRPr sz="2118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6894" y="2124916"/>
            <a:ext cx="5156970" cy="2047320"/>
          </a:xfrm>
        </p:spPr>
        <p:txBody>
          <a:bodyPr/>
          <a:lstStyle>
            <a:lvl1pPr>
              <a:defRPr sz="2471"/>
            </a:lvl1pPr>
            <a:lvl2pPr>
              <a:defRPr sz="2118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612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86" y="274544"/>
            <a:ext cx="10972030" cy="56454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85" y="1746542"/>
            <a:ext cx="5385954" cy="428800"/>
          </a:xfrm>
        </p:spPr>
        <p:txBody>
          <a:bodyPr anchor="b"/>
          <a:lstStyle>
            <a:lvl1pPr marL="0" indent="0">
              <a:buNone/>
              <a:defRPr sz="2118" b="1"/>
            </a:lvl1pPr>
            <a:lvl2pPr marL="403433" indent="0">
              <a:buNone/>
              <a:defRPr sz="1765" b="1"/>
            </a:lvl2pPr>
            <a:lvl3pPr marL="806867" indent="0">
              <a:buNone/>
              <a:defRPr sz="1588" b="1"/>
            </a:lvl3pPr>
            <a:lvl4pPr marL="1210300" indent="0">
              <a:buNone/>
              <a:defRPr sz="1412" b="1"/>
            </a:lvl4pPr>
            <a:lvl5pPr marL="1613733" indent="0">
              <a:buNone/>
              <a:defRPr sz="1412" b="1"/>
            </a:lvl5pPr>
            <a:lvl6pPr marL="2017166" indent="0">
              <a:buNone/>
              <a:defRPr sz="1412" b="1"/>
            </a:lvl6pPr>
            <a:lvl7pPr marL="2420600" indent="0">
              <a:buNone/>
              <a:defRPr sz="1412" b="1"/>
            </a:lvl7pPr>
            <a:lvl8pPr marL="2824033" indent="0">
              <a:buNone/>
              <a:defRPr sz="1412" b="1"/>
            </a:lvl8pPr>
            <a:lvl9pPr marL="3227466" indent="0">
              <a:buNone/>
              <a:defRPr sz="14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85" y="2175343"/>
            <a:ext cx="5385954" cy="1794943"/>
          </a:xfrm>
        </p:spPr>
        <p:txBody>
          <a:bodyPr/>
          <a:lstStyle>
            <a:lvl1pPr>
              <a:defRPr sz="2118"/>
            </a:lvl1pPr>
            <a:lvl2pPr>
              <a:defRPr sz="1765"/>
            </a:lvl2pPr>
            <a:lvl3pPr>
              <a:defRPr sz="1588"/>
            </a:lvl3pPr>
            <a:lvl4pPr>
              <a:defRPr sz="1412"/>
            </a:lvl4pPr>
            <a:lvl5pPr>
              <a:defRPr sz="1412"/>
            </a:lvl5pPr>
            <a:lvl6pPr>
              <a:defRPr sz="1412"/>
            </a:lvl6pPr>
            <a:lvl7pPr>
              <a:defRPr sz="1412"/>
            </a:lvl7pPr>
            <a:lvl8pPr>
              <a:defRPr sz="1412"/>
            </a:lvl8pPr>
            <a:lvl9pPr>
              <a:defRPr sz="14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137" y="1746542"/>
            <a:ext cx="5387879" cy="428800"/>
          </a:xfrm>
        </p:spPr>
        <p:txBody>
          <a:bodyPr anchor="b"/>
          <a:lstStyle>
            <a:lvl1pPr marL="0" indent="0">
              <a:buNone/>
              <a:defRPr sz="2118" b="1"/>
            </a:lvl1pPr>
            <a:lvl2pPr marL="403433" indent="0">
              <a:buNone/>
              <a:defRPr sz="1765" b="1"/>
            </a:lvl2pPr>
            <a:lvl3pPr marL="806867" indent="0">
              <a:buNone/>
              <a:defRPr sz="1588" b="1"/>
            </a:lvl3pPr>
            <a:lvl4pPr marL="1210300" indent="0">
              <a:buNone/>
              <a:defRPr sz="1412" b="1"/>
            </a:lvl4pPr>
            <a:lvl5pPr marL="1613733" indent="0">
              <a:buNone/>
              <a:defRPr sz="1412" b="1"/>
            </a:lvl5pPr>
            <a:lvl6pPr marL="2017166" indent="0">
              <a:buNone/>
              <a:defRPr sz="1412" b="1"/>
            </a:lvl6pPr>
            <a:lvl7pPr marL="2420600" indent="0">
              <a:buNone/>
              <a:defRPr sz="1412" b="1"/>
            </a:lvl7pPr>
            <a:lvl8pPr marL="2824033" indent="0">
              <a:buNone/>
              <a:defRPr sz="1412" b="1"/>
            </a:lvl8pPr>
            <a:lvl9pPr marL="3227466" indent="0">
              <a:buNone/>
              <a:defRPr sz="14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137" y="2175343"/>
            <a:ext cx="5387879" cy="1794943"/>
          </a:xfrm>
        </p:spPr>
        <p:txBody>
          <a:bodyPr/>
          <a:lstStyle>
            <a:lvl1pPr>
              <a:defRPr sz="2118"/>
            </a:lvl1pPr>
            <a:lvl2pPr>
              <a:defRPr sz="1765"/>
            </a:lvl2pPr>
            <a:lvl3pPr>
              <a:defRPr sz="1588"/>
            </a:lvl3pPr>
            <a:lvl4pPr>
              <a:defRPr sz="1412"/>
            </a:lvl4pPr>
            <a:lvl5pPr>
              <a:defRPr sz="1412"/>
            </a:lvl5pPr>
            <a:lvl6pPr>
              <a:defRPr sz="1412"/>
            </a:lvl6pPr>
            <a:lvl7pPr>
              <a:defRPr sz="1412"/>
            </a:lvl7pPr>
            <a:lvl8pPr>
              <a:defRPr sz="1412"/>
            </a:lvl8pPr>
            <a:lvl9pPr>
              <a:defRPr sz="14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342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380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78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86" y="1061264"/>
            <a:ext cx="4010121" cy="374490"/>
          </a:xfrm>
        </p:spPr>
        <p:txBody>
          <a:bodyPr anchor="b"/>
          <a:lstStyle>
            <a:lvl1pPr algn="l">
              <a:defRPr sz="176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350" y="273144"/>
            <a:ext cx="6815667" cy="2338297"/>
          </a:xfrm>
        </p:spPr>
        <p:txBody>
          <a:bodyPr/>
          <a:lstStyle>
            <a:lvl1pPr>
              <a:defRPr sz="2824"/>
            </a:lvl1pPr>
            <a:lvl2pPr>
              <a:defRPr sz="2471"/>
            </a:lvl2pPr>
            <a:lvl3pPr>
              <a:defRPr sz="2118"/>
            </a:lvl3pPr>
            <a:lvl4pPr>
              <a:defRPr sz="1765"/>
            </a:lvl4pPr>
            <a:lvl5pPr>
              <a:defRPr sz="1765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86" y="1435755"/>
            <a:ext cx="4010121" cy="292929"/>
          </a:xfrm>
        </p:spPr>
        <p:txBody>
          <a:bodyPr/>
          <a:lstStyle>
            <a:lvl1pPr marL="0" indent="0">
              <a:buNone/>
              <a:defRPr sz="1235"/>
            </a:lvl1pPr>
            <a:lvl2pPr marL="403433" indent="0">
              <a:buNone/>
              <a:defRPr sz="1059"/>
            </a:lvl2pPr>
            <a:lvl3pPr marL="806867" indent="0">
              <a:buNone/>
              <a:defRPr sz="882"/>
            </a:lvl3pPr>
            <a:lvl4pPr marL="1210300" indent="0">
              <a:buNone/>
              <a:defRPr sz="794"/>
            </a:lvl4pPr>
            <a:lvl5pPr marL="1613733" indent="0">
              <a:buNone/>
              <a:defRPr sz="794"/>
            </a:lvl5pPr>
            <a:lvl6pPr marL="2017166" indent="0">
              <a:buNone/>
              <a:defRPr sz="794"/>
            </a:lvl6pPr>
            <a:lvl7pPr marL="2420600" indent="0">
              <a:buNone/>
              <a:defRPr sz="794"/>
            </a:lvl7pPr>
            <a:lvl8pPr marL="2824033" indent="0">
              <a:buNone/>
              <a:defRPr sz="794"/>
            </a:lvl8pPr>
            <a:lvl9pPr marL="3227466" indent="0">
              <a:buNone/>
              <a:defRPr sz="7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8902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910" y="4993128"/>
            <a:ext cx="7315970" cy="374490"/>
          </a:xfrm>
        </p:spPr>
        <p:txBody>
          <a:bodyPr anchor="b"/>
          <a:lstStyle>
            <a:lvl1pPr algn="l">
              <a:defRPr sz="176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910" y="612122"/>
            <a:ext cx="7315970" cy="537483"/>
          </a:xfrm>
        </p:spPr>
        <p:txBody>
          <a:bodyPr/>
          <a:lstStyle>
            <a:lvl1pPr marL="0" indent="0">
              <a:buNone/>
              <a:defRPr sz="2824"/>
            </a:lvl1pPr>
            <a:lvl2pPr marL="403433" indent="0">
              <a:buNone/>
              <a:defRPr sz="2471"/>
            </a:lvl2pPr>
            <a:lvl3pPr marL="806867" indent="0">
              <a:buNone/>
              <a:defRPr sz="2118"/>
            </a:lvl3pPr>
            <a:lvl4pPr marL="1210300" indent="0">
              <a:buNone/>
              <a:defRPr sz="1765"/>
            </a:lvl4pPr>
            <a:lvl5pPr marL="1613733" indent="0">
              <a:buNone/>
              <a:defRPr sz="1765"/>
            </a:lvl5pPr>
            <a:lvl6pPr marL="2017166" indent="0">
              <a:buNone/>
              <a:defRPr sz="1765"/>
            </a:lvl6pPr>
            <a:lvl7pPr marL="2420600" indent="0">
              <a:buNone/>
              <a:defRPr sz="1765"/>
            </a:lvl7pPr>
            <a:lvl8pPr marL="2824033" indent="0">
              <a:buNone/>
              <a:defRPr sz="1765"/>
            </a:lvl8pPr>
            <a:lvl9pPr marL="3227466" indent="0">
              <a:buNone/>
              <a:defRPr sz="1765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910" y="5367618"/>
            <a:ext cx="7315970" cy="292929"/>
          </a:xfrm>
        </p:spPr>
        <p:txBody>
          <a:bodyPr/>
          <a:lstStyle>
            <a:lvl1pPr marL="0" indent="0">
              <a:buNone/>
              <a:defRPr sz="1235"/>
            </a:lvl1pPr>
            <a:lvl2pPr marL="403433" indent="0">
              <a:buNone/>
              <a:defRPr sz="1059"/>
            </a:lvl2pPr>
            <a:lvl3pPr marL="806867" indent="0">
              <a:buNone/>
              <a:defRPr sz="882"/>
            </a:lvl3pPr>
            <a:lvl4pPr marL="1210300" indent="0">
              <a:buNone/>
              <a:defRPr sz="794"/>
            </a:lvl4pPr>
            <a:lvl5pPr marL="1613733" indent="0">
              <a:buNone/>
              <a:defRPr sz="794"/>
            </a:lvl5pPr>
            <a:lvl6pPr marL="2017166" indent="0">
              <a:buNone/>
              <a:defRPr sz="794"/>
            </a:lvl6pPr>
            <a:lvl7pPr marL="2420600" indent="0">
              <a:buNone/>
              <a:defRPr sz="794"/>
            </a:lvl7pPr>
            <a:lvl8pPr marL="2824033" indent="0">
              <a:buNone/>
              <a:defRPr sz="794"/>
            </a:lvl8pPr>
            <a:lvl9pPr marL="3227466" indent="0">
              <a:buNone/>
              <a:defRPr sz="7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95197" y="770405"/>
            <a:ext cx="10498667" cy="564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882" tIns="50941" rIns="101882" bIns="50941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95197" y="2124916"/>
            <a:ext cx="10498667" cy="2400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882" tIns="50941" rIns="101882" bIns="50941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7"/>
          <p:cNvSpPr>
            <a:spLocks noChangeArrowheads="1"/>
          </p:cNvSpPr>
          <p:nvPr/>
        </p:nvSpPr>
        <p:spPr bwMode="auto">
          <a:xfrm>
            <a:off x="3207713" y="291353"/>
            <a:ext cx="8984287" cy="289953"/>
          </a:xfrm>
          <a:prstGeom prst="rect">
            <a:avLst/>
          </a:prstGeom>
          <a:solidFill>
            <a:srgbClr val="BDBFB5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819728" y="291353"/>
            <a:ext cx="919788" cy="289953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1031" name="Rectangle 9"/>
          <p:cNvSpPr>
            <a:spLocks noChangeArrowheads="1"/>
          </p:cNvSpPr>
          <p:nvPr/>
        </p:nvSpPr>
        <p:spPr bwMode="auto">
          <a:xfrm>
            <a:off x="1735667" y="291353"/>
            <a:ext cx="200121" cy="289953"/>
          </a:xfrm>
          <a:prstGeom prst="rect">
            <a:avLst/>
          </a:prstGeom>
          <a:solidFill>
            <a:srgbClr val="FFCA21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1935788" y="291353"/>
            <a:ext cx="354061" cy="289953"/>
          </a:xfrm>
          <a:prstGeom prst="rect">
            <a:avLst/>
          </a:prstGeom>
          <a:solidFill>
            <a:srgbClr val="883030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1033" name="Rectangle 11"/>
          <p:cNvSpPr>
            <a:spLocks noChangeArrowheads="1"/>
          </p:cNvSpPr>
          <p:nvPr/>
        </p:nvSpPr>
        <p:spPr bwMode="auto">
          <a:xfrm>
            <a:off x="2287925" y="291353"/>
            <a:ext cx="919788" cy="289953"/>
          </a:xfrm>
          <a:prstGeom prst="rect">
            <a:avLst/>
          </a:prstGeom>
          <a:solidFill>
            <a:srgbClr val="FFCA21"/>
          </a:solidFill>
          <a:ln>
            <a:noFill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>
              <a:defRPr/>
            </a:pPr>
            <a:endParaRPr lang="en-US" altLang="en-US" sz="1765"/>
          </a:p>
        </p:txBody>
      </p:sp>
      <p:sp>
        <p:nvSpPr>
          <p:cNvPr id="1053" name="Rectangle 29"/>
          <p:cNvSpPr>
            <a:spLocks noChangeArrowheads="1"/>
          </p:cNvSpPr>
          <p:nvPr/>
        </p:nvSpPr>
        <p:spPr bwMode="auto">
          <a:xfrm>
            <a:off x="11349182" y="292754"/>
            <a:ext cx="619606" cy="289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 anchor="ctr"/>
          <a:lstStyle>
            <a:lvl1pPr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1019175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10191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FA96B521-356F-4F83-852D-696DFED32EC4}" type="slidenum">
              <a:rPr lang="zh-CN" altLang="en-US" sz="1059" smtClean="0">
                <a:solidFill>
                  <a:schemeClr val="bg1"/>
                </a:solidFill>
                <a:ea typeface="SimSun" panose="02010600030101010101" pitchFamily="2" charset="-122"/>
              </a:rPr>
              <a:pPr algn="r" eaLnBrk="1" hangingPunct="1">
                <a:defRPr/>
              </a:pPr>
              <a:t>‹#›</a:t>
            </a:fld>
            <a:endParaRPr lang="en-US" altLang="zh-CN" sz="1059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055" name="Text Box 31"/>
          <p:cNvSpPr txBox="1">
            <a:spLocks noChangeArrowheads="1"/>
          </p:cNvSpPr>
          <p:nvPr/>
        </p:nvSpPr>
        <p:spPr bwMode="auto">
          <a:xfrm>
            <a:off x="255926" y="6509218"/>
            <a:ext cx="4307269" cy="33669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zh-CN" sz="706">
                <a:ea typeface="SimSun" panose="02010600030101010101" pitchFamily="2" charset="-122"/>
              </a:rPr>
              <a:t>Industrial and System Engineering, IIT </a:t>
            </a:r>
            <a:r>
              <a:rPr lang="en-US" altLang="zh-CN" sz="706" err="1">
                <a:ea typeface="SimSun" panose="02010600030101010101" pitchFamily="2" charset="-122"/>
              </a:rPr>
              <a:t>Kharagpur</a:t>
            </a:r>
            <a:r>
              <a:rPr lang="en-US" altLang="zh-CN" sz="706">
                <a:ea typeface="SimSun" panose="02010600030101010101" pitchFamily="2" charset="-122"/>
              </a:rPr>
              <a:t>. </a:t>
            </a:r>
          </a:p>
          <a:p>
            <a:pPr eaLnBrk="1" hangingPunct="1">
              <a:defRPr/>
            </a:pPr>
            <a:r>
              <a:rPr lang="en-US" altLang="zh-CN" sz="706">
                <a:ea typeface="SimSun" panose="02010600030101010101" pitchFamily="2" charset="-122"/>
              </a:rPr>
              <a:t>Copyright © 2017 IIT </a:t>
            </a:r>
            <a:r>
              <a:rPr lang="en-US" altLang="zh-CN" sz="706" err="1">
                <a:ea typeface="SimSun" panose="02010600030101010101" pitchFamily="2" charset="-122"/>
              </a:rPr>
              <a:t>Kharagpur</a:t>
            </a:r>
            <a:r>
              <a:rPr lang="en-US" altLang="zh-CN" sz="706">
                <a:ea typeface="SimSun" panose="02010600030101010101" pitchFamily="2" charset="-122"/>
              </a:rPr>
              <a:t>. All rights reserved. The IIT </a:t>
            </a:r>
            <a:r>
              <a:rPr lang="en-US" altLang="zh-CN" sz="706" err="1">
                <a:ea typeface="SimSun" panose="02010600030101010101" pitchFamily="2" charset="-122"/>
              </a:rPr>
              <a:t>Kharagpur</a:t>
            </a:r>
            <a:r>
              <a:rPr lang="en-US" altLang="zh-CN" sz="706">
                <a:ea typeface="SimSun" panose="02010600030101010101" pitchFamily="2" charset="-122"/>
              </a:rPr>
              <a:t> Logo and the Slogan are registered.</a:t>
            </a:r>
          </a:p>
          <a:p>
            <a:pPr eaLnBrk="1" hangingPunct="1">
              <a:lnSpc>
                <a:spcPct val="110000"/>
              </a:lnSpc>
              <a:defRPr/>
            </a:pPr>
            <a:endParaRPr lang="en-US" altLang="zh-CN" sz="706">
              <a:solidFill>
                <a:schemeClr val="bg2"/>
              </a:solidFill>
              <a:ea typeface="SimSun" panose="02010600030101010101" pitchFamily="2" charset="-122"/>
            </a:endParaRPr>
          </a:p>
        </p:txBody>
      </p:sp>
      <p:pic>
        <p:nvPicPr>
          <p:cNvPr id="1035" name="Picture 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5713" y="6124015"/>
            <a:ext cx="690802" cy="668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9433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03433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806867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210300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613733" algn="l" defTabSz="899320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02575" indent="-302575" algn="l" defTabSz="899320" rtl="0" eaLnBrk="1" fontAlgn="base" hangingPunct="1">
        <a:spcBef>
          <a:spcPct val="25000"/>
        </a:spcBef>
        <a:spcAft>
          <a:spcPct val="20000"/>
        </a:spcAft>
        <a:defRPr sz="2824" b="1">
          <a:solidFill>
            <a:srgbClr val="4B4B4B"/>
          </a:solidFill>
          <a:latin typeface="+mn-lt"/>
          <a:ea typeface="ＭＳ Ｐゴシック" charset="-128"/>
          <a:cs typeface="ＭＳ Ｐゴシック" charset="-128"/>
        </a:defRPr>
      </a:lvl1pPr>
      <a:lvl2pPr marL="403433" indent="-201717" algn="l" defTabSz="899320" rtl="0" eaLnBrk="1" fontAlgn="base" hangingPunct="1">
        <a:spcBef>
          <a:spcPct val="25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2pPr>
      <a:lvl3pPr marL="728421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SzPct val="75000"/>
        <a:buFont typeface="Wingdings" panose="05000000000000000000" pitchFamily="2" charset="2"/>
        <a:buChar char="Ø"/>
        <a:defRPr sz="2118">
          <a:solidFill>
            <a:srgbClr val="4B4B4B"/>
          </a:solidFill>
          <a:latin typeface="+mn-lt"/>
          <a:ea typeface="ＭＳ Ｐゴシック" charset="-128"/>
        </a:defRPr>
      </a:lvl3pPr>
      <a:lvl4pPr marL="1053409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4pPr>
      <a:lvl5pPr marL="1378397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5pPr>
      <a:lvl6pPr marL="1781830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6pPr>
      <a:lvl7pPr marL="2185264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7pPr>
      <a:lvl8pPr marL="2588697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8pPr>
      <a:lvl9pPr marL="2992130" indent="-224130" algn="l" defTabSz="899320" rtl="0" eaLnBrk="1" fontAlgn="base" hangingPunct="1">
        <a:spcBef>
          <a:spcPct val="20000"/>
        </a:spcBef>
        <a:spcAft>
          <a:spcPct val="20000"/>
        </a:spcAft>
        <a:buClr>
          <a:schemeClr val="hlink"/>
        </a:buClr>
        <a:buChar char="•"/>
        <a:defRPr sz="2118">
          <a:solidFill>
            <a:srgbClr val="4B4B4B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1pPr>
      <a:lvl2pPr marL="4034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2pPr>
      <a:lvl3pPr marL="806867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3pPr>
      <a:lvl4pPr marL="121030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4pPr>
      <a:lvl5pPr marL="16137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5pPr>
      <a:lvl6pPr marL="2017166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6pPr>
      <a:lvl7pPr marL="2420600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7pPr>
      <a:lvl8pPr marL="2824033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8pPr>
      <a:lvl9pPr marL="3227466" algn="l" defTabSz="403433" rtl="0" eaLnBrk="1" latinLnBrk="0" hangingPunct="1">
        <a:defRPr sz="15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08744" y="903475"/>
            <a:ext cx="7198590" cy="996028"/>
          </a:xfrm>
        </p:spPr>
        <p:txBody>
          <a:bodyPr/>
          <a:lstStyle/>
          <a:p>
            <a:r>
              <a:rPr lang="en-US" sz="44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System Design Lab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559" y="3090441"/>
            <a:ext cx="5977331" cy="1135936"/>
          </a:xfrm>
        </p:spPr>
        <p:txBody>
          <a:bodyPr/>
          <a:lstStyle/>
          <a:p>
            <a:r>
              <a:rPr lang="en-US" sz="28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Time Study of Assembly and Machining Jobs.</a:t>
            </a:r>
            <a:endParaRPr lang="en-US" sz="280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612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965" y="775503"/>
            <a:ext cx="11711899" cy="559443"/>
          </a:xfrm>
        </p:spPr>
        <p:txBody>
          <a:bodyPr/>
          <a:lstStyle/>
          <a:p>
            <a:r>
              <a:rPr lang="en-IN"/>
              <a:t>Result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62986" y="1701478"/>
          <a:ext cx="4664600" cy="2871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73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Job</a:t>
                      </a:r>
                      <a:r>
                        <a:rPr lang="en-IN" baseline="0"/>
                        <a:t> Trials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Time taken to complete the job (sec)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75.34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75.67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76.81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89.71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129">
                <a:tc>
                  <a:txBody>
                    <a:bodyPr/>
                    <a:lstStyle/>
                    <a:p>
                      <a:r>
                        <a:rPr lang="en-IN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92.14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648446" y="1770928"/>
          <a:ext cx="5937812" cy="2731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2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Job Trials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Time taken to complete</a:t>
                      </a:r>
                      <a:r>
                        <a:rPr lang="en-IN" baseline="0"/>
                        <a:t> the job (sec)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37.43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43.95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36.51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5271">
                <a:tc>
                  <a:txBody>
                    <a:bodyPr/>
                    <a:lstStyle/>
                    <a:p>
                      <a:r>
                        <a:rPr lang="en-IN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38.25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12517" y="4872943"/>
            <a:ext cx="4896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Individual Assembly</a:t>
            </a:r>
          </a:p>
          <a:p>
            <a:r>
              <a:rPr lang="en-IN"/>
              <a:t>Trial 1 takes less time. Therefore, trial 1 is best among 5 trials.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75767" y="4803494"/>
            <a:ext cx="6007261" cy="946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Batch Assembly</a:t>
            </a:r>
          </a:p>
          <a:p>
            <a:r>
              <a:rPr lang="en-IN"/>
              <a:t>Trial 4 takes less time. Therefore, trial 4 is best among 5 trials.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367" y="856527"/>
            <a:ext cx="11804497" cy="116772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IN"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Assembly of  Bolt and Nuts.</a:t>
            </a:r>
          </a:p>
          <a:p>
            <a:pPr>
              <a:buFont typeface="Arial" pitchFamily="34" charset="0"/>
              <a:buChar char="•"/>
            </a:pPr>
            <a:r>
              <a:rPr lang="en-IN"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Assembly of Bell.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5197" y="770405"/>
            <a:ext cx="10498667" cy="718430"/>
          </a:xfrm>
        </p:spPr>
        <p:txBody>
          <a:bodyPr/>
          <a:lstStyle/>
          <a:p>
            <a:pPr algn="ctr"/>
            <a:r>
              <a:rPr lang="en-IN" sz="4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Assembly of Bolt and Nuts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07264" y="1341121"/>
            <a:ext cx="11984736" cy="5516880"/>
          </a:xfrm>
        </p:spPr>
        <p:txBody>
          <a:bodyPr/>
          <a:lstStyle/>
          <a:p>
            <a:r>
              <a:rPr lang="en-IN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Objectives:</a:t>
            </a: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perform a method study on the assembly of a nuts and bolts as an individual and as a batch. Hence understand the working of individual assembly and batch assembly of jobs. </a:t>
            </a:r>
          </a:p>
          <a:p>
            <a:r>
              <a:rPr lang="en-IN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Materials required: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Nuts and Bolts</a:t>
            </a: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Spanner</a:t>
            </a: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Plates</a:t>
            </a:r>
          </a:p>
          <a:p>
            <a:pPr marL="457200" indent="-45720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Washers</a:t>
            </a:r>
          </a:p>
          <a:p>
            <a:pPr marL="457200" indent="-457200"/>
            <a:r>
              <a:rPr lang="en-IN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Operation:</a:t>
            </a: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dismantled nut and bolt assembly is placed over the given workplace and prepare a rough sketch of the components and the layout of the assembly.</a:t>
            </a: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given nuts and bolts are assembled using the sample assembly as an individual.</a:t>
            </a: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time consumed for each operation is noted down.</a:t>
            </a: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Cumulative time consumed for the whole assembly need to find out.</a:t>
            </a:r>
            <a:endParaRPr lang="en-US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31" y="666206"/>
            <a:ext cx="11858733" cy="514853"/>
          </a:xfrm>
        </p:spPr>
        <p:txBody>
          <a:bodyPr/>
          <a:lstStyle/>
          <a:p>
            <a:r>
              <a:rPr lang="en-IN"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Contd..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162593"/>
            <a:ext cx="11917679" cy="3257587"/>
          </a:xfrm>
        </p:spPr>
        <p:txBody>
          <a:bodyPr/>
          <a:lstStyle/>
          <a:p>
            <a:r>
              <a:rPr lang="en-IN" sz="20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5.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he procedure is repeated as batch production in a group considering each member to be in charge of a workstation.</a:t>
            </a:r>
          </a:p>
          <a:p>
            <a:pPr lvl="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6. The time consumed at each work station is find out and hence find the cumulative time.</a:t>
            </a:r>
          </a:p>
          <a:p>
            <a:pPr lvl="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7.  The procedure is performed for various arrangements with sketch and record the time of each of two trials for each member.</a:t>
            </a:r>
          </a:p>
          <a:p>
            <a:pPr lvl="0"/>
            <a:r>
              <a:rPr lang="en-IN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Diagram:</a:t>
            </a:r>
          </a:p>
          <a:p>
            <a:pPr lvl="0"/>
            <a:endParaRPr lang="en-US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0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7177" y="3278777"/>
            <a:ext cx="8386354" cy="3161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1" y="705394"/>
            <a:ext cx="11910984" cy="475665"/>
          </a:xfrm>
        </p:spPr>
        <p:txBody>
          <a:bodyPr/>
          <a:lstStyle/>
          <a:p>
            <a:r>
              <a:rPr lang="en-IN"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Data:</a:t>
            </a:r>
          </a:p>
        </p:txBody>
      </p:sp>
      <p:pic>
        <p:nvPicPr>
          <p:cNvPr id="1024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60483" y="822961"/>
            <a:ext cx="9725826" cy="556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011" y="627017"/>
            <a:ext cx="11675853" cy="861818"/>
          </a:xfrm>
        </p:spPr>
        <p:txBody>
          <a:bodyPr/>
          <a:lstStyle/>
          <a:p>
            <a:pPr algn="ctr"/>
            <a:r>
              <a:rPr lang="en-IN" sz="4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Assembly of a Bell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267097"/>
            <a:ext cx="12192000" cy="6443074"/>
          </a:xfrm>
        </p:spPr>
        <p:txBody>
          <a:bodyPr/>
          <a:lstStyle/>
          <a:p>
            <a:r>
              <a:rPr lang="en-IN"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Objective:</a:t>
            </a: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To perform a method and time study on the assembly of bell and hence construct a two hand activity chart.</a:t>
            </a:r>
          </a:p>
          <a:p>
            <a:r>
              <a:rPr lang="en-IN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Material Required:</a:t>
            </a: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Bell assembly</a:t>
            </a:r>
            <a:endParaRPr lang="en-US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Screw driver</a:t>
            </a:r>
            <a:endParaRPr lang="en-US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Spanners (of apt size)</a:t>
            </a:r>
            <a:endParaRPr lang="en-US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Pencil</a:t>
            </a:r>
            <a:r>
              <a:rPr lang="en-US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Paper</a:t>
            </a:r>
          </a:p>
          <a:p>
            <a:pPr marL="457200" indent="-45720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Operation:</a:t>
            </a:r>
          </a:p>
          <a:p>
            <a:pPr marL="457200" lvl="0" indent="-45720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The bell assembly is disassembled.</a:t>
            </a:r>
          </a:p>
          <a:p>
            <a:pPr marL="457200" lvl="0" indent="-45720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The dismantled parts of the bell are assembled in a particular way over the workplace.</a:t>
            </a:r>
          </a:p>
          <a:p>
            <a:pPr marL="457200" indent="-457200"/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A rough sketch of the workplace and the Arrangement of the dismantled parts of the bell (a top view of the arrangement is preferable) are drawn.</a:t>
            </a:r>
            <a:endParaRPr lang="en-US" sz="18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/>
            <a:endParaRPr lang="en-IN" sz="2000" b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/>
            <a:endParaRPr lang="en-IN" sz="200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IN" sz="200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447" y="653143"/>
            <a:ext cx="11793418" cy="527916"/>
          </a:xfrm>
        </p:spPr>
        <p:txBody>
          <a:bodyPr/>
          <a:lstStyle/>
          <a:p>
            <a:r>
              <a:rPr lang="en-IN" sz="2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Bell Assembly Contd..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47" y="1123405"/>
            <a:ext cx="11871795" cy="5003075"/>
          </a:xfrm>
        </p:spPr>
        <p:txBody>
          <a:bodyPr/>
          <a:lstStyle/>
          <a:p>
            <a:r>
              <a:rPr lang="en-IN" sz="20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4.</a:t>
            </a:r>
            <a:r>
              <a:rPr lang="en-IN"/>
              <a:t> 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ssemble the parts in a sequence as shown in the picture and record the time of each operation.</a:t>
            </a:r>
          </a:p>
          <a:p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T</a:t>
            </a:r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 operation for different arrangements is repeated for five times and consequently prepare a sketch for the same.</a:t>
            </a:r>
          </a:p>
          <a:p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The best method for the assembly of bell is accessed.</a:t>
            </a:r>
          </a:p>
          <a:p>
            <a:r>
              <a:rPr lang="en-IN" sz="2000" b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Diagram:</a:t>
            </a:r>
          </a:p>
          <a:p>
            <a:endParaRPr lang="en-IN" sz="200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94114" y="3186227"/>
            <a:ext cx="7406640" cy="31231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44583"/>
            <a:ext cx="11636664" cy="436476"/>
          </a:xfrm>
        </p:spPr>
        <p:txBody>
          <a:bodyPr/>
          <a:lstStyle/>
          <a:p>
            <a:r>
              <a:rPr lang="en-IN"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Data:</a:t>
            </a:r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5395" y="1136469"/>
            <a:ext cx="5016136" cy="522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29043" y="1058091"/>
            <a:ext cx="5444241" cy="5232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2192" y="740780"/>
            <a:ext cx="9861631" cy="5660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">
      <a:dk1>
        <a:srgbClr val="000000"/>
      </a:dk1>
      <a:lt1>
        <a:srgbClr val="FFFFFF"/>
      </a:lt1>
      <a:dk2>
        <a:srgbClr val="3E3866"/>
      </a:dk2>
      <a:lt2>
        <a:srgbClr val="7B7A7A"/>
      </a:lt2>
      <a:accent1>
        <a:srgbClr val="8C9CC3"/>
      </a:accent1>
      <a:accent2>
        <a:srgbClr val="C8D4E8"/>
      </a:accent2>
      <a:accent3>
        <a:srgbClr val="FFFFFF"/>
      </a:accent3>
      <a:accent4>
        <a:srgbClr val="000000"/>
      </a:accent4>
      <a:accent5>
        <a:srgbClr val="C5CBDE"/>
      </a:accent5>
      <a:accent6>
        <a:srgbClr val="B5C0D2"/>
      </a:accent6>
      <a:hlink>
        <a:srgbClr val="BA313B"/>
      </a:hlink>
      <a:folHlink>
        <a:srgbClr val="6F2116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19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19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8C9CC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7B7A7A"/>
        </a:lt2>
        <a:accent1>
          <a:srgbClr val="8C9CC3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3E3866"/>
        </a:dk2>
        <a:lt2>
          <a:srgbClr val="7B7A7A"/>
        </a:lt2>
        <a:accent1>
          <a:srgbClr val="8C9CC3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C5CBDE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3E3866"/>
        </a:dk2>
        <a:lt2>
          <a:srgbClr val="7B7A7A"/>
        </a:lt2>
        <a:accent1>
          <a:srgbClr val="67909A"/>
        </a:accent1>
        <a:accent2>
          <a:srgbClr val="C4CADD"/>
        </a:accent2>
        <a:accent3>
          <a:srgbClr val="FFFFFF"/>
        </a:accent3>
        <a:accent4>
          <a:srgbClr val="000000"/>
        </a:accent4>
        <a:accent5>
          <a:srgbClr val="B8C6CA"/>
        </a:accent5>
        <a:accent6>
          <a:srgbClr val="B1B7C8"/>
        </a:accent6>
        <a:hlink>
          <a:srgbClr val="BA313B"/>
        </a:hlink>
        <a:folHlink>
          <a:srgbClr val="6F211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4A9AEB30-0D28-4ED6-9541-D6639562C547}" vid="{A9980F37-68E8-4284-88DF-FD40F8C55E8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4ADC13851A764694770CD12FB18CD6" ma:contentTypeVersion="3" ma:contentTypeDescription="Create a new document." ma:contentTypeScope="" ma:versionID="bf90880139de3f67405219fec7b2bdea">
  <xsd:schema xmlns:xsd="http://www.w3.org/2001/XMLSchema" xmlns:xs="http://www.w3.org/2001/XMLSchema" xmlns:p="http://schemas.microsoft.com/office/2006/metadata/properties" xmlns:ns2="fd3f21c3-2647-422c-933d-6dbe22067550" targetNamespace="http://schemas.microsoft.com/office/2006/metadata/properties" ma:root="true" ma:fieldsID="f92cd0176e940d752d4644e7f073e6bb" ns2:_="">
    <xsd:import namespace="fd3f21c3-2647-422c-933d-6dbe2206755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3f21c3-2647-422c-933d-6dbe22067550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fd3f21c3-2647-422c-933d-6dbe22067550" xsi:nil="true"/>
  </documentManagement>
</p:properties>
</file>

<file path=customXml/itemProps1.xml><?xml version="1.0" encoding="utf-8"?>
<ds:datastoreItem xmlns:ds="http://schemas.openxmlformats.org/officeDocument/2006/customXml" ds:itemID="{81360B02-34C8-498A-8474-CE29949C62F3}"/>
</file>

<file path=customXml/itemProps2.xml><?xml version="1.0" encoding="utf-8"?>
<ds:datastoreItem xmlns:ds="http://schemas.openxmlformats.org/officeDocument/2006/customXml" ds:itemID="{71CCAACC-145C-4724-8BA0-DF3E4FD054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41D2AA-4FDC-49C6-8A76-019130EF820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Theme1</vt:lpstr>
      <vt:lpstr>Work System Design Lab</vt:lpstr>
      <vt:lpstr>PowerPoint Presentation</vt:lpstr>
      <vt:lpstr>Assembly of Bolt and Nuts</vt:lpstr>
      <vt:lpstr>Contd..</vt:lpstr>
      <vt:lpstr>Data:</vt:lpstr>
      <vt:lpstr>Assembly of a Bell</vt:lpstr>
      <vt:lpstr>Bell Assembly Contd..</vt:lpstr>
      <vt:lpstr>Data:</vt:lpstr>
      <vt:lpstr>PowerPoint Presentation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System Design Lab</dc:title>
  <dc:creator>anima</dc:creator>
  <cp:revision>1</cp:revision>
  <dcterms:created xsi:type="dcterms:W3CDTF">2020-09-23T06:23:42Z</dcterms:created>
  <dcterms:modified xsi:type="dcterms:W3CDTF">2021-02-28T14:29:16Z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0x0101001D4ADC13851A764694770CD12FB18CD6</vt:lpwstr>
  </property>
</Properties>
</file>

<file path=docProps/thumbnail.jpeg>
</file>